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73" r:id="rId28"/>
    <p:sldId id="274" r:id="rId29"/>
    <p:sldId id="275" r:id="rId30"/>
    <p:sldId id="276" r:id="rId31"/>
    <p:sldId id="277" r:id="rId32"/>
    <p:sldId id="278" r:id="rId33"/>
    <p:sldId id="279" r:id="rId34"/>
  </p:sldIdLst>
  <p:sldSz cx="9144000" cy="5143500" type="screen16x9"/>
  <p:notesSz cx="6858000" cy="9144000"/>
  <p:embeddedFontLs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Raleway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cae5202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cae5202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cae5202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cae5202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cae5202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cae5202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caa79697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caa79697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caa79697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caa79697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aa79697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caa79697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caa79697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caa79697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caa79697b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caa79697b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b8f883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cb8f883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cb8f883e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cb8f883e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caa7969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caa7969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cb6739b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cb6739b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cb6739b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cb6739b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b6739b0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b6739b0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b6739b0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b6739b0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caa79697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caa79697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aa79697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caa79697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aa79697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caa79697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ca68ed0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ca68ed0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cb2a9e5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cb2a9e5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ca68ed0f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ca68ed0f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b2a9e5b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cb2a9e5b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ca68ed0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ca68ed0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Cassandra NoSQl Database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Sahil Ajmera, Sanyukta Sanjay Kate, Karshit Shah, Ankita Nadig</a:t>
            </a:r>
            <a:endParaRPr/>
          </a:p>
        </p:txBody>
      </p: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797DF179-7B49-4240-8709-B778660D3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9375" y="42132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Processing and Optimization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729450" y="16447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query language that is used by Cassandra is known as CQL (Cassandra Query Language). 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run CQL queries, `cqlsh` tool is used in Cassandra.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query is sent to Cassandra over a network connection when it is submitted through ‘cqlsh’ tool.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60B9EE93-3387-4348-9ADB-322C090BE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4468" y="406320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Processing and Optimization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729450" y="20026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daemon is waiting for the queries which generates a response for each of the received queries.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After the response is generated, it is sent to the originator. Netty, which is a client server framework enables quick and easy development of network applications is used by Cassandra to handle the network connections.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Then CQL query is processed by calling different classes and methods.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F0EE4E90-2077-42F0-8E3B-23994965C4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4468" y="443403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Management</a:t>
            </a: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729450" y="2002675"/>
            <a:ext cx="7688700" cy="18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Cassandra does not support  ACID transactions, rollback and flocking mechanisms, instead follows the CAP theorem which provides wither AP or CP depending on the application requirements.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Row or partition level atomicity is supported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Read, write and delete operations is isolated.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durability of data is increased with the replication of data on different nodes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0DB2691B-F61E-4256-8DC3-5D546868C2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8150" y="451326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 - Tunable Consistency</a:t>
            </a: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you can vary the consistency level of the operation so the data returned is more or less consistent</a:t>
            </a:r>
            <a:endParaRPr sz="1800">
              <a:solidFill>
                <a:srgbClr val="666666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Many levels of consistency is supported</a:t>
            </a:r>
            <a:endParaRPr sz="1800">
              <a:solidFill>
                <a:srgbClr val="666666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Read, write and deletion is done based on these consistency levels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F4ED513C-BFA7-49E3-AF91-DC536DD60F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7187" y="397748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Consistency - Linearizable Consistency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It is an immediate isolation for lightweight transactions</a:t>
            </a:r>
            <a:endParaRPr sz="1800">
              <a:solidFill>
                <a:srgbClr val="666666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The Paxos protocol(using quorum based algorithm) can be used to implement the serial operations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D6C83C43-027A-4E12-8B20-DA4D25EAB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0868" y="337740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TLS/SSL encryption for communication</a:t>
            </a:r>
            <a:endParaRPr sz="180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Client authentication</a:t>
            </a:r>
            <a:endParaRPr sz="180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Authorization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Application</a:t>
            </a: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Display the different cities to choose a hotel from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Show the available hotels in a region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V</a:t>
            </a:r>
            <a:r>
              <a:rPr lang="en" sz="1800" dirty="0"/>
              <a:t>iew th</a:t>
            </a:r>
            <a:r>
              <a:rPr lang="en-US" sz="1800" dirty="0"/>
              <a:t>e available rooms for the selected hotel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Make the booking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Check if the booking is successful</a:t>
            </a:r>
            <a:endParaRPr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Cassandra Model for Application(Draft)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t="-5110" b="5110"/>
          <a:stretch/>
        </p:blipFill>
        <p:spPr>
          <a:xfrm>
            <a:off x="673900" y="1778850"/>
            <a:ext cx="7823599" cy="33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A77F-DFB7-4FC6-A274-8148E5284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406" y="0"/>
            <a:ext cx="7688700" cy="535200"/>
          </a:xfrm>
        </p:spPr>
        <p:txBody>
          <a:bodyPr/>
          <a:lstStyle/>
          <a:p>
            <a:r>
              <a:rPr lang="en-US" dirty="0"/>
              <a:t>Video for making the systems are distributed: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F18E6-CE9B-4EB8-96CB-F0D45629D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bandicam 2019-07-21 20-40-01-211">
            <a:hlinkClick r:id="" action="ppaction://media"/>
            <a:extLst>
              <a:ext uri="{FF2B5EF4-FFF2-40B4-BE49-F238E27FC236}">
                <a16:creationId xmlns:a16="http://schemas.microsoft.com/office/drawing/2014/main" id="{37C8DF76-BBDD-4B19-A228-7424574FB8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894" y="535200"/>
            <a:ext cx="8037146" cy="45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8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6B79-9401-469F-8E23-6A68061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</p:spPr>
        <p:txBody>
          <a:bodyPr/>
          <a:lstStyle/>
          <a:p>
            <a:r>
              <a:rPr lang="en-US" dirty="0"/>
              <a:t>Video describing the application:</a:t>
            </a:r>
          </a:p>
        </p:txBody>
      </p:sp>
      <p:pic>
        <p:nvPicPr>
          <p:cNvPr id="4" name="bandicam 2019-07-21 21-28-02-885">
            <a:hlinkClick r:id="" action="ppaction://media"/>
            <a:extLst>
              <a:ext uri="{FF2B5EF4-FFF2-40B4-BE49-F238E27FC236}">
                <a16:creationId xmlns:a16="http://schemas.microsoft.com/office/drawing/2014/main" id="{B4F78A92-B82C-4E22-BEF5-4661BD9166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875" y="517360"/>
            <a:ext cx="8224249" cy="46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1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RDBMS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Scalability issues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Expensive Joins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Database locks - user requests queued</a:t>
            </a:r>
            <a:endParaRPr sz="1800"/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6DD19045-CDE7-40B2-974E-E4C6F0A45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0868" y="417036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301C-96A5-452B-98FA-588DB288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0"/>
            <a:ext cx="7688700" cy="535200"/>
          </a:xfrm>
        </p:spPr>
        <p:txBody>
          <a:bodyPr/>
          <a:lstStyle/>
          <a:p>
            <a:r>
              <a:rPr lang="en-US" dirty="0"/>
              <a:t>Screenshots of the distributed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2AE83-389A-4EA4-AF37-11AAA8327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62" y="535200"/>
            <a:ext cx="5034016" cy="1969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A2E69-C266-44EC-A810-19EB957C6755}"/>
              </a:ext>
            </a:extLst>
          </p:cNvPr>
          <p:cNvSpPr txBox="1"/>
          <p:nvPr/>
        </p:nvSpPr>
        <p:spPr>
          <a:xfrm flipH="1">
            <a:off x="5824112" y="868296"/>
            <a:ext cx="30970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tool status command shows the 2 IP addresses connected. Therefore, is distributed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34C61-DECD-47B8-978F-D6DF656CE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62" y="2571750"/>
            <a:ext cx="5034016" cy="2520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32157-14B3-4A4C-9CAE-9A8C7C0BB58E}"/>
              </a:ext>
            </a:extLst>
          </p:cNvPr>
          <p:cNvSpPr txBox="1"/>
          <p:nvPr/>
        </p:nvSpPr>
        <p:spPr>
          <a:xfrm flipH="1">
            <a:off x="5824111" y="2797877"/>
            <a:ext cx="3097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Cassandra –f is used to start the server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CBB63D-B7B4-4991-A6F0-23DA103BE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5466" y="407200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2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3301-FE11-4831-B34E-C934491A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-5296"/>
            <a:ext cx="7688700" cy="535200"/>
          </a:xfrm>
        </p:spPr>
        <p:txBody>
          <a:bodyPr/>
          <a:lstStyle/>
          <a:p>
            <a:r>
              <a:rPr lang="en-US" dirty="0"/>
              <a:t>Screenshots to show the distributed property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EB7CD-4ABD-4263-8F4A-94BE66C3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4" y="499462"/>
            <a:ext cx="4949546" cy="2001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3FF95-D83F-4107-B7B4-1187641F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14" y="2581015"/>
            <a:ext cx="4949546" cy="2477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047FD-0642-4715-B047-7492A07B31ED}"/>
              </a:ext>
            </a:extLst>
          </p:cNvPr>
          <p:cNvSpPr txBox="1"/>
          <p:nvPr/>
        </p:nvSpPr>
        <p:spPr>
          <a:xfrm>
            <a:off x="5732289" y="845244"/>
            <a:ext cx="31197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columnfamily</a:t>
            </a:r>
            <a:r>
              <a:rPr lang="en-US" dirty="0"/>
              <a:t> ‘Location’ is available on both the systems simultaneously. </a:t>
            </a:r>
          </a:p>
          <a:p>
            <a:r>
              <a:rPr lang="en-US" dirty="0"/>
              <a:t>Any changes made to one DB, will be reflected in the other.</a:t>
            </a:r>
          </a:p>
        </p:txBody>
      </p:sp>
    </p:spTree>
    <p:extLst>
      <p:ext uri="{BB962C8B-B14F-4D97-AF65-F5344CB8AC3E}">
        <p14:creationId xmlns:p14="http://schemas.microsoft.com/office/powerpoint/2010/main" val="1681407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C2C7-5396-45A2-ABED-34C59D38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02" y="0"/>
            <a:ext cx="7688700" cy="535200"/>
          </a:xfrm>
        </p:spPr>
        <p:txBody>
          <a:bodyPr/>
          <a:lstStyle/>
          <a:p>
            <a:r>
              <a:rPr lang="en-US" dirty="0"/>
              <a:t>Screen shots of the app: display the cities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5D92-DEEC-4713-9473-879AE69CD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06" y="609640"/>
            <a:ext cx="8872187" cy="4346562"/>
          </a:xfrm>
          <a:prstGeom prst="rect">
            <a:avLst/>
          </a:prstGeom>
        </p:spPr>
      </p:pic>
      <p:pic>
        <p:nvPicPr>
          <p:cNvPr id="3" name="frontpage">
            <a:hlinkClick r:id="" action="ppaction://media"/>
            <a:extLst>
              <a:ext uri="{FF2B5EF4-FFF2-40B4-BE49-F238E27FC236}">
                <a16:creationId xmlns:a16="http://schemas.microsoft.com/office/drawing/2014/main" id="{1BA23DD2-8870-4513-B9D8-2D2A8623E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11355" y="410969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6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2A36-C4A4-4437-8450-D6A2AD1AC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79" y="0"/>
            <a:ext cx="7688700" cy="535200"/>
          </a:xfrm>
        </p:spPr>
        <p:txBody>
          <a:bodyPr/>
          <a:lstStyle/>
          <a:p>
            <a:r>
              <a:rPr lang="en-US" dirty="0"/>
              <a:t>Hotels in each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6F652-4DD1-49BF-81C3-5A9C33417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3253B-9AC4-4C2F-A5B1-8F81F903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9582"/>
            <a:ext cx="9144000" cy="3764336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DE3C30-EB60-40D0-8ADF-EB17F420E5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2379" y="445391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2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E0B8-96B3-492F-B552-E0C34878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0"/>
            <a:ext cx="7688700" cy="535200"/>
          </a:xfrm>
        </p:spPr>
        <p:txBody>
          <a:bodyPr/>
          <a:lstStyle/>
          <a:p>
            <a:r>
              <a:rPr lang="en-US" dirty="0"/>
              <a:t>Available rooms in each hotel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42981-6E00-4571-BD69-5A13C56EF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0924"/>
            <a:ext cx="9144000" cy="380165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A111F6-6105-410D-B1EF-1033C8C5A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9361" y="38515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9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3A50-BAE1-48A8-B8AD-BF36E381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93" y="81520"/>
            <a:ext cx="7688700" cy="535200"/>
          </a:xfrm>
        </p:spPr>
        <p:txBody>
          <a:bodyPr/>
          <a:lstStyle/>
          <a:p>
            <a:r>
              <a:rPr lang="en-US" dirty="0"/>
              <a:t>Room booked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31965-88FF-497E-B8D6-AF859EA22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11E01-4A56-4C10-A7BF-9D213D338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7199"/>
            <a:ext cx="9144000" cy="376910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7FBE74-034E-4990-8635-67C2A9194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0420" y="399396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88AF-FFE4-48B6-A5CD-D629BE65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44664-3154-4C8C-92F9-BB91F607B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final_schema_video">
            <a:hlinkClick r:id="" action="ppaction://media"/>
            <a:extLst>
              <a:ext uri="{FF2B5EF4-FFF2-40B4-BE49-F238E27FC236}">
                <a16:creationId xmlns:a16="http://schemas.microsoft.com/office/drawing/2014/main" id="{EA878338-4EAF-4ABD-BF8B-2BCFE42D2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850" y="1909002"/>
            <a:ext cx="8026264" cy="31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3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Remarks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Cassandra is a distributed system and decentralized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store unstructured data in a structured form, unlike RDBMS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Stored data in nodes and uses keyspace to define every node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Cannot perform operations such as joins, aggregation, etc unlike RDBMS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Good for Equality searches as the indexes are unsorted</a:t>
            </a:r>
            <a:endParaRPr sz="180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3B0394-8437-4C55-9CAD-19B809CFF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4864" y="4361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Remarks(Cont.)</a:t>
            </a: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Cassandra has its known query language known as Cassandra Query Language.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efficient in reading and writing data as compared to RDBMS.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Cassandra does not satisfy the acid property, instead only follows AID.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Partition and availability(AP) is given preference over consistency.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follows the CAP theorem.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consistency is configurable using the levels in consistency.</a:t>
            </a:r>
            <a:endParaRPr sz="180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08B16B-7E5A-41E2-B644-3954DC2B7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8642" y="447397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8258100" cy="28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1][n.d.].CAP  theorem. https://wiki.apache.org/cassandra/ArchitectureOverview . Accessed: July 04, 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[2][n.d.].  Cassandra data model datastax.  https://www.datastax.com/dev/blog/basic-rules-of-cassandra-data-modeling . Accessed: July 04,2019.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[3][n.d.].  Cassandra Guide.   https://learning.oreilly.com/library/view/cassandra-the-definitive/9781491933657/ch05.html . Accessed: July 04,2019.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[4][n.d.]. Cassandra Indexing - teddyma.   https://teddyma.gitbooks.io/learncassandra/content/model/indexing.html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Features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Distributed and Decentralized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Elastically Scalable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Column-Oriented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 Availability and Fault Tolerance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Tunable Consistency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Schema Free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 Performance</a:t>
            </a:r>
            <a:endParaRPr sz="1800"/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8D810876-1505-4DC6-BFDE-91A7655AE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0868" y="44418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References(Cont.)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729450" y="2002675"/>
            <a:ext cx="7688700" cy="28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[5][n.d.].    Cassandra  Keyspace  strategies. https://www.vskills.in/certification/tutorial/big-data/apache-cassandra/replica-and-their-placement/ . Accessed: July 04, 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[6][n.d.].  consistency levels. http://cassandra.apache.org/doc/latest/architecture/dynamo.html . Accessed: July 04, 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[7][n.d.].   Data Consistency. https://docs.datastax.com/en/archived/cassandra/3.0/cassandra/dml/dmlAboutDataConsistency.html  . Accessed: July 04, 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[8][n.d.].  eventual consistency.   https://en.wikipedia.org/wiki/Eventual_consistency . Accessed: July 04, 2019.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References(Cont.)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8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[9][n.d.]. Lightweight Transactions in Cassandra.   https://www.datastax.com/dev/blog/lightweight-transactions-in-cassandra-2-0 . Accessed:July 04, 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[10][n.d.]. Query Optimzation.   https://www.scnsoft.com/blog/cassandra-performance . Accessed: July 04, 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[11][n.d.].  Query Processing.    https://www.mahdix.com/blog/2016/06/01/how-apache-cassandra-executes-cql-queries/ . Accessed: July 04,2019.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[12][n.d.].  Security.    http://cassandra.apache.org/doc/latest/operating/security.html . Accessed: July 04, 2019.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References(Cont.)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9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[13][n.d.]. Transaction properties.   https://docs.datastax.com/en/archived/cassandra/2.0/cassandra/dml/dml_about_transactions_c.html   . Ac-cessed: July 04, 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[14]2019.  Cassandra Data Model - javatpoint.   https://www.javatpoint.com/cassandra-data-model . Accessed: July 04, 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[15]2019. Cassandra Features - javatpoint.   https://www.javatpoint.com/cassandra-features . Accessed: July 04, 2019.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[16]2019.   Cassandra Keyspace Javatpoint - javatpoint. https://www.javatpoint.com/cassandra-create-keyspace . Accessed: July 04, 2019.[17]  Eben Hewitt. 2010.Cassandra: The Definitive Guide. O’Reilly Media.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Birth of Cassandra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Developed at Facebook to power their inbox search feature - relational database management systems no longer valid for data in huge volume and high velocity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Open source project on Google Code in 2008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Apache Incubator project in 2008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Made top-level project in 2010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4E1F6809-78C0-4DA0-B6D3-F3C6E808F8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49419" y="432131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Storage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Cassandra stores data in a different way than RDBMS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handle unstructured data and can store it in a structured format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Cannot handle operations such as joins, group by, aggregation, the way RBMS does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stored in a cluster which is made out of nodes structured in ring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Replica of every node in the cluster is created which is used when the actual node fails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Replica of nodes is created using a namespace called “keyspace”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E65070A1-BF78-4F29-A2AF-9F04FD808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0868" y="450241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creating a keyspace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7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Figure 1: Syntax for creating a keyspace called hotels for the hotel management application using Cassandra 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226" y="2204525"/>
            <a:ext cx="7390649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32A5B29F-C3B5-4F1E-8125-866196284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5168" y="452040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Storage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Keyspace has three properties: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Replication Factor: denotes the number of replicas to create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Strategy: Simple Strategy, Old Network Topological Strategy, Network Topological Strategy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Column Families: collection of rows, where each row has a any number of columns (row  key x column key x column value)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Rows in RDBMs have the same number of columns in a relation; ones which do not have, are marked with NULL value</a:t>
            </a:r>
            <a:endParaRPr/>
          </a:p>
        </p:txBody>
      </p:sp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02E730CD-EBC4-4E36-85E7-806F5DEE4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0868" y="445611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 column family 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729450" y="1933900"/>
            <a:ext cx="7688700" cy="31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Figure 2: Column Family of HotelByCity for Hotel Management where rows are cities and columns are hotels 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00" y="1853850"/>
            <a:ext cx="7538300" cy="27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149B2D06-748A-4594-8019-00A542CAF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41594" y="409871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3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Cassandra uses indexes based off on non-primary keys known as “secondary indexes”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secondary indexes are present in a hidden column family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Indexes are stored in unsorted form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Cassandra is good for equality search and not for range searches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range searches, multiple nodes have to interact to acquire the results, merge them and return it back </a:t>
            </a:r>
            <a:endParaRPr sz="1800"/>
          </a:p>
        </p:txBody>
      </p:sp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656BF46A-3DAD-49E0-8C16-B9193E4535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6538" y="412683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1444</Words>
  <Application>Microsoft Office PowerPoint</Application>
  <PresentationFormat>On-screen Show (16:9)</PresentationFormat>
  <Paragraphs>133</Paragraphs>
  <Slides>33</Slides>
  <Notes>24</Notes>
  <HiddenSlides>0</HiddenSlides>
  <MMClips>24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Raleway</vt:lpstr>
      <vt:lpstr>Lato</vt:lpstr>
      <vt:lpstr>Arial</vt:lpstr>
      <vt:lpstr>Streamline</vt:lpstr>
      <vt:lpstr>Cassandra NoSQl Database</vt:lpstr>
      <vt:lpstr>Limitations of RDBMS</vt:lpstr>
      <vt:lpstr>High level Features</vt:lpstr>
      <vt:lpstr>Birth of Cassandra</vt:lpstr>
      <vt:lpstr>Data Storage</vt:lpstr>
      <vt:lpstr>Example of creating a keyspace</vt:lpstr>
      <vt:lpstr>Data Storage</vt:lpstr>
      <vt:lpstr>Example of a column family </vt:lpstr>
      <vt:lpstr>Indexes</vt:lpstr>
      <vt:lpstr>Query Processing and Optimization</vt:lpstr>
      <vt:lpstr>Query Processing and Optimization </vt:lpstr>
      <vt:lpstr>Transaction Management</vt:lpstr>
      <vt:lpstr>Consistency - Tunable Consistency</vt:lpstr>
      <vt:lpstr>Consistency - Linearizable Consistency</vt:lpstr>
      <vt:lpstr>Security</vt:lpstr>
      <vt:lpstr>Database Application</vt:lpstr>
      <vt:lpstr>Cassandra Model for Application(Draft)</vt:lpstr>
      <vt:lpstr>Video for making the systems are distributed:</vt:lpstr>
      <vt:lpstr>Video describing the application:</vt:lpstr>
      <vt:lpstr>Screenshots of the distributed system</vt:lpstr>
      <vt:lpstr>Screenshots to show the distributed property</vt:lpstr>
      <vt:lpstr>Screen shots of the app: display the cities</vt:lpstr>
      <vt:lpstr>Hotels in each city</vt:lpstr>
      <vt:lpstr>Available rooms in each hotel</vt:lpstr>
      <vt:lpstr>Room booked</vt:lpstr>
      <vt:lpstr>Schema</vt:lpstr>
      <vt:lpstr>Final Remarks</vt:lpstr>
      <vt:lpstr>Final Remarks(Cont.)</vt:lpstr>
      <vt:lpstr>References</vt:lpstr>
      <vt:lpstr>References(Cont.)</vt:lpstr>
      <vt:lpstr>References(Cont.)</vt:lpstr>
      <vt:lpstr>References(Cont.)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Cassandra NoSQl Database</dc:title>
  <cp:lastModifiedBy>Sanyukta Sanjay Kate (RIT Student)</cp:lastModifiedBy>
  <cp:revision>12</cp:revision>
  <dcterms:modified xsi:type="dcterms:W3CDTF">2019-07-22T03:03:56Z</dcterms:modified>
</cp:coreProperties>
</file>